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lear Sans Regular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lear Sans Regular Bold" panose="020B0604020202020204" charset="0"/>
      <p:regular r:id="rId21"/>
    </p:embeddedFont>
    <p:embeddedFont>
      <p:font typeface="Clear Sans Thin Bold" panose="020B0604020202020204" charset="0"/>
      <p:regular r:id="rId22"/>
    </p:embeddedFont>
    <p:embeddedFont>
      <p:font typeface="Bahnschrift Light Condensed" panose="020B0502040204020203" pitchFamily="34" charset="0"/>
      <p:regular r:id="rId23"/>
    </p:embeddedFont>
    <p:embeddedFont>
      <p:font typeface="Michroma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54C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svg"/><Relationship Id="rId7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0987">
            <a:off x="-441125" y="6244454"/>
            <a:ext cx="19791454" cy="60276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28800" y="4533626"/>
            <a:ext cx="1525160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Michroma" panose="020B0604020202020204" charset="0"/>
                <a:cs typeface="Times New Roman" panose="02020603050405020304" pitchFamily="18" charset="0"/>
              </a:rPr>
              <a:t>Тема дипломного проекта:</a:t>
            </a:r>
          </a:p>
          <a:p>
            <a:r>
              <a:rPr lang="ru-RU" sz="54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Michroma" panose="020B0604020202020204" charset="0"/>
                <a:cs typeface="Times New Roman" panose="02020603050405020304" pitchFamily="18" charset="0"/>
              </a:rPr>
              <a:t>Мобильное </a:t>
            </a:r>
            <a:r>
              <a:rPr lang="ru-RU" sz="5400" dirty="0">
                <a:solidFill>
                  <a:schemeClr val="bg1"/>
                </a:solidFill>
                <a:latin typeface="Bahnschrift Light Condensed" panose="020B0502040204020203" pitchFamily="34" charset="0"/>
                <a:ea typeface="Michroma" panose="020B0604020202020204" charset="0"/>
                <a:cs typeface="Times New Roman" panose="02020603050405020304" pitchFamily="18" charset="0"/>
              </a:rPr>
              <a:t>приложение «</a:t>
            </a:r>
            <a:r>
              <a:rPr lang="ru-RU" sz="5400" u="sng" dirty="0">
                <a:solidFill>
                  <a:schemeClr val="bg1"/>
                </a:solidFill>
                <a:latin typeface="Bahnschrift Light Condensed" panose="020B0502040204020203" pitchFamily="34" charset="0"/>
                <a:ea typeface="Michroma" panose="020B0604020202020204" charset="0"/>
                <a:cs typeface="Times New Roman" panose="02020603050405020304" pitchFamily="18" charset="0"/>
              </a:rPr>
              <a:t>Фитнес-социальная сеть </a:t>
            </a:r>
            <a:r>
              <a:rPr lang="en-US" sz="5400" u="sng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Michroma" panose="020B0604020202020204" charset="0"/>
                <a:cs typeface="Times New Roman" panose="02020603050405020304" pitchFamily="18" charset="0"/>
              </a:rPr>
              <a:t>SportClub</a:t>
            </a:r>
            <a:r>
              <a:rPr lang="ru-RU" sz="54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Michroma" panose="020B0604020202020204" charset="0"/>
                <a:cs typeface="Times New Roman" panose="02020603050405020304" pitchFamily="18" charset="0"/>
              </a:rPr>
              <a:t>»</a:t>
            </a:r>
            <a:endParaRPr lang="en-US" sz="5400" dirty="0">
              <a:solidFill>
                <a:schemeClr val="bg1"/>
              </a:solidFill>
              <a:latin typeface="Bahnschrift Light Condensed" panose="020B0502040204020203" pitchFamily="34" charset="0"/>
              <a:ea typeface="Michroma" panose="020B060402020202020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20000" y="9486900"/>
            <a:ext cx="2723385" cy="41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ru-RU" sz="2800" dirty="0" smtClean="0">
                <a:solidFill>
                  <a:srgbClr val="FFFFFF"/>
                </a:solidFill>
                <a:latin typeface="Clear Sans Regular"/>
              </a:rPr>
              <a:t>Минск 2021</a:t>
            </a:r>
            <a:endParaRPr lang="en-US" sz="2800" dirty="0">
              <a:solidFill>
                <a:srgbClr val="FFFFFF"/>
              </a:solidFill>
              <a:latin typeface="Clear Sans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8907" y="363027"/>
            <a:ext cx="123258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r>
              <a:rPr lang="en-US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r>
              <a:rPr lang="ru-RU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r>
              <a:rPr lang="en-US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r>
              <a:rPr lang="ru-RU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r>
              <a:rPr lang="ru-RU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ru-RU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r>
              <a:rPr lang="ru-RU" altLang="ru-RU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r>
              <a:rPr lang="ru-RU" altLang="ru-RU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1-98 01 03 Программное обеспечение информационной безопасности мобильных систем</a:t>
            </a:r>
            <a:br>
              <a:rPr lang="ru-RU" altLang="ru-RU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r>
              <a:rPr lang="ru-RU" altLang="ru-RU" sz="32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Кафедра «Информационные системы и технологии"</a:t>
            </a:r>
            <a:endParaRPr lang="en-US" sz="32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4623" y="6195619"/>
            <a:ext cx="10578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3600" dirty="0" smtClean="0">
              <a:solidFill>
                <a:schemeClr val="bg1"/>
              </a:solidFill>
              <a:latin typeface="Bahnschrift Light Condensed" panose="020B0502040204020203" pitchFamily="34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Дипломник</a:t>
            </a:r>
            <a:r>
              <a:rPr lang="ru-RU" sz="36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: Першай Ян Борисович</a:t>
            </a:r>
            <a:br>
              <a:rPr lang="ru-RU" sz="36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r>
              <a:rPr lang="ru-RU" sz="3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Руководитель</a:t>
            </a:r>
            <a:r>
              <a:rPr lang="ru-RU" sz="36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: ст. преподаватель Блинова Евгения Александровна</a:t>
            </a:r>
            <a:endParaRPr lang="en-US" sz="3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 flipV="1">
            <a:off x="152399" y="-37259"/>
            <a:ext cx="18135599" cy="3327129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419354" y="-224120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ru-RU" sz="11999" spc="-1379" dirty="0" smtClean="0">
                <a:solidFill>
                  <a:srgbClr val="FFFFFF"/>
                </a:solidFill>
                <a:latin typeface="Clear Sans Regular Bold"/>
              </a:rPr>
              <a:t>10</a:t>
            </a:r>
            <a:endParaRPr lang="en-US" sz="11999" spc="-1379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182253" y="246522"/>
            <a:ext cx="151057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Bahnschrift Light Condensed" panose="020B0502040204020203" pitchFamily="34" charset="0"/>
                <a:cs typeface="Arial" panose="020B0604020202020204" pitchFamily="34" charset="0"/>
              </a:rPr>
              <a:t>Блок-схема создания публикации тренера</a:t>
            </a:r>
            <a:endParaRPr lang="en-US" sz="6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7"/>
          <a:stretch>
            <a:fillRect/>
          </a:stretch>
        </p:blipFill>
        <p:spPr>
          <a:xfrm>
            <a:off x="3429000" y="1638300"/>
            <a:ext cx="11887200" cy="822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777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33400" y="-379131"/>
            <a:ext cx="19114591" cy="107706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0033" y="343809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11</a:t>
            </a:r>
          </a:p>
        </p:txBody>
      </p:sp>
      <p:sp>
        <p:nvSpPr>
          <p:cNvPr id="11" name="Заголовок 3"/>
          <p:cNvSpPr txBox="1">
            <a:spLocks/>
          </p:cNvSpPr>
          <p:nvPr/>
        </p:nvSpPr>
        <p:spPr>
          <a:xfrm>
            <a:off x="5181600" y="905497"/>
            <a:ext cx="12649200" cy="111283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Arial" panose="020B0604020202020204" pitchFamily="34" charset="0"/>
              </a:rPr>
              <a:t>Анализ информационной безопасности приложения</a:t>
            </a:r>
            <a:endParaRPr 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2" name="Текст 4"/>
          <p:cNvSpPr txBox="1">
            <a:spLocks/>
          </p:cNvSpPr>
          <p:nvPr/>
        </p:nvSpPr>
        <p:spPr>
          <a:xfrm>
            <a:off x="1394407" y="2247900"/>
            <a:ext cx="15212538" cy="7467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	     	</a:t>
            </a:r>
            <a:br>
              <a:rPr lang="ru-RU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r>
              <a:rPr lang="ru-RU" sz="4000" b="1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Информационная безопасность программного средства включает в себя: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использование протокола </a:t>
            </a:r>
            <a:r>
              <a:rPr lang="en-US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HTTPS;</a:t>
            </a:r>
            <a:endParaRPr lang="ru-RU" sz="4000" dirty="0" smtClean="0">
              <a:solidFill>
                <a:schemeClr val="bg1"/>
              </a:solidFill>
              <a:latin typeface="Bahnschrift Light Condensed" panose="020B0502040204020203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авторизация и аутентификация с помощью </a:t>
            </a:r>
            <a:r>
              <a:rPr lang="en-US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JWT-</a:t>
            </a:r>
            <a:r>
              <a:rPr lang="ru-RU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токена;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хеширование паролей пользователей в базе данных;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защита доступа к изображениям пользователей в </a:t>
            </a:r>
            <a:r>
              <a:rPr lang="en-US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Azure Storage;</a:t>
            </a:r>
            <a:endParaRPr lang="ru-RU" sz="4000" dirty="0" smtClean="0">
              <a:solidFill>
                <a:schemeClr val="bg1"/>
              </a:solidFill>
              <a:latin typeface="Bahnschrift Light Condensed" panose="020B0502040204020203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распределение ролей между пользователями;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сокрытие пароля в тестовых полях;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смена пароля на новый только при вводе старого;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40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уникальность имени пользователя.</a:t>
            </a:r>
            <a:endParaRPr lang="en-US" sz="4000" dirty="0">
              <a:solidFill>
                <a:schemeClr val="bg1"/>
              </a:solidFill>
              <a:latin typeface="Bahnschrift Light Condensed" panose="020B0502040204020203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954832" flipH="1">
            <a:off x="-2478259" y="-1496871"/>
            <a:ext cx="19635939" cy="71316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10033" y="343809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12</a:t>
            </a:r>
          </a:p>
        </p:txBody>
      </p:sp>
      <p:sp>
        <p:nvSpPr>
          <p:cNvPr id="12" name="Заголовок 3"/>
          <p:cNvSpPr txBox="1">
            <a:spLocks/>
          </p:cNvSpPr>
          <p:nvPr/>
        </p:nvSpPr>
        <p:spPr>
          <a:xfrm>
            <a:off x="6433710" y="632982"/>
            <a:ext cx="11843657" cy="10053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b="1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Arial" panose="020B0604020202020204" pitchFamily="34" charset="0"/>
              </a:rPr>
              <a:t>Экономическое обоснование проекта</a:t>
            </a:r>
            <a:endParaRPr lang="en-US" sz="6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171700"/>
            <a:ext cx="12954518" cy="7571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70987" flipV="1">
            <a:off x="-2861211" y="27887"/>
            <a:ext cx="21362695" cy="650622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0033" y="343809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13</a:t>
            </a:r>
          </a:p>
        </p:txBody>
      </p:sp>
      <p:pic>
        <p:nvPicPr>
          <p:cNvPr id="11" name="video_2021-06-10_21-40-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6050" y="0"/>
            <a:ext cx="5294313" cy="10287000"/>
          </a:xfrm>
          <a:prstGeom prst="rect">
            <a:avLst/>
          </a:prstGeom>
          <a:ln w="76200">
            <a:solidFill>
              <a:srgbClr val="06054C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3295" y="-241802"/>
            <a:ext cx="19114591" cy="1077060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10033" y="343809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14</a:t>
            </a:r>
          </a:p>
        </p:txBody>
      </p:sp>
      <p:sp>
        <p:nvSpPr>
          <p:cNvPr id="18" name="Заголовок 3"/>
          <p:cNvSpPr txBox="1">
            <a:spLocks/>
          </p:cNvSpPr>
          <p:nvPr/>
        </p:nvSpPr>
        <p:spPr>
          <a:xfrm>
            <a:off x="2971800" y="703173"/>
            <a:ext cx="11713028" cy="133055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8800" b="1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Arial" panose="020B0604020202020204" pitchFamily="34" charset="0"/>
              </a:rPr>
              <a:t>Заключение</a:t>
            </a:r>
            <a:endParaRPr lang="en-US" sz="8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" name="Текст 4"/>
          <p:cNvSpPr txBox="1">
            <a:spLocks/>
          </p:cNvSpPr>
          <p:nvPr/>
        </p:nvSpPr>
        <p:spPr>
          <a:xfrm>
            <a:off x="1676400" y="3366799"/>
            <a:ext cx="14554200" cy="5181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4800" b="1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    Итоги выполнения дипломного проекта 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 поставленные цели и задачи выполнены;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 разработано клиент-серверное мобильное приложение «Фитнес-социальная сеть </a:t>
            </a:r>
            <a:r>
              <a:rPr lang="en-US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“Sport Club”</a:t>
            </a: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»;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 приложение рентабельно, поэтому его разработка целесообразна.</a:t>
            </a:r>
          </a:p>
          <a:p>
            <a:pPr algn="ctr"/>
            <a:endParaRPr lang="en-US" sz="4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28475" flipH="1">
            <a:off x="-431297" y="2707755"/>
            <a:ext cx="18991900" cy="582034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10033" y="774153"/>
            <a:ext cx="17220767" cy="7347053"/>
            <a:chOff x="-14776449" y="-3759355"/>
            <a:chExt cx="22961022" cy="9796072"/>
          </a:xfrm>
        </p:grpSpPr>
        <p:sp>
          <p:nvSpPr>
            <p:cNvPr id="5" name="TextBox 5"/>
            <p:cNvSpPr txBox="1"/>
            <p:nvPr/>
          </p:nvSpPr>
          <p:spPr>
            <a:xfrm>
              <a:off x="-9595427" y="-3759355"/>
              <a:ext cx="17068800" cy="14704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8640"/>
                </a:lnSpc>
                <a:spcBef>
                  <a:spcPct val="0"/>
                </a:spcBef>
              </a:pPr>
              <a:r>
                <a:rPr lang="ru-RU" sz="9600" b="1" dirty="0" smtClean="0">
                  <a:solidFill>
                    <a:srgbClr val="FFFFFF"/>
                  </a:solidFill>
                  <a:latin typeface="Bahnschrift Light Condensed" panose="020B0502040204020203" pitchFamily="34" charset="0"/>
                </a:rPr>
                <a:t>Актуальность темы</a:t>
              </a:r>
              <a:endParaRPr lang="en-US" sz="9600" b="1" dirty="0">
                <a:solidFill>
                  <a:srgbClr val="FFFFFF"/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4776449" y="136041"/>
              <a:ext cx="22961022" cy="5900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ru-RU" sz="6600" dirty="0">
                  <a:solidFill>
                    <a:schemeClr val="bg1"/>
                  </a:solidFill>
                  <a:latin typeface="Bahnschrift Light Condensed" panose="020B0502040204020203" pitchFamily="34" charset="0"/>
                  <a:cs typeface="Times New Roman" panose="02020603050405020304" pitchFamily="18" charset="0"/>
                </a:rPr>
                <a:t>Упрощение  соблюдения дисциплины </a:t>
              </a:r>
              <a:r>
                <a:rPr lang="ru-RU" sz="6600" dirty="0" smtClean="0">
                  <a:solidFill>
                    <a:schemeClr val="bg1"/>
                  </a:solidFill>
                  <a:latin typeface="Bahnschrift Light Condensed" panose="020B0502040204020203" pitchFamily="34" charset="0"/>
                  <a:cs typeface="Times New Roman" panose="02020603050405020304" pitchFamily="18" charset="0"/>
                </a:rPr>
                <a:t>при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 lang="ru-RU" sz="66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ru-RU" sz="6600" dirty="0" smtClean="0">
                  <a:solidFill>
                    <a:schemeClr val="bg1"/>
                  </a:solidFill>
                  <a:latin typeface="Bahnschrift Light Condensed" panose="020B0502040204020203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6600" dirty="0">
                  <a:solidFill>
                    <a:schemeClr val="bg1"/>
                  </a:solidFill>
                  <a:latin typeface="Bahnschrift Light Condensed" panose="020B0502040204020203" pitchFamily="34" charset="0"/>
                  <a:cs typeface="Times New Roman" panose="02020603050405020304" pitchFamily="18" charset="0"/>
                </a:rPr>
                <a:t>ведении спортивного режима, </a:t>
              </a:r>
              <a:endParaRPr lang="ru-RU" sz="6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 lang="ru-RU" sz="66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ru-RU" sz="6600" dirty="0" smtClean="0">
                  <a:solidFill>
                    <a:schemeClr val="bg1"/>
                  </a:solidFill>
                  <a:latin typeface="Bahnschrift Light Condensed" panose="020B0502040204020203" pitchFamily="34" charset="0"/>
                  <a:cs typeface="Times New Roman" panose="02020603050405020304" pitchFamily="18" charset="0"/>
                </a:rPr>
                <a:t>предоставление </a:t>
              </a:r>
              <a:r>
                <a:rPr lang="ru-RU" sz="6600" dirty="0">
                  <a:solidFill>
                    <a:schemeClr val="bg1"/>
                  </a:solidFill>
                  <a:latin typeface="Bahnschrift Light Condensed" panose="020B0502040204020203" pitchFamily="34" charset="0"/>
                  <a:cs typeface="Times New Roman" panose="02020603050405020304" pitchFamily="18" charset="0"/>
                </a:rPr>
                <a:t>возможности </a:t>
              </a:r>
              <a:r>
                <a:rPr lang="ru-RU" sz="6600" dirty="0" smtClean="0">
                  <a:solidFill>
                    <a:schemeClr val="bg1"/>
                  </a:solidFill>
                  <a:latin typeface="Bahnschrift Light Condensed" panose="020B0502040204020203" pitchFamily="34" charset="0"/>
                  <a:cs typeface="Times New Roman" panose="02020603050405020304" pitchFamily="18" charset="0"/>
                </a:rPr>
                <a:t>обмена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 lang="ru-RU" sz="66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ru-RU" sz="6600" dirty="0" smtClean="0">
                  <a:solidFill>
                    <a:schemeClr val="bg1"/>
                  </a:solidFill>
                  <a:latin typeface="Bahnschrift Light Condensed" panose="020B0502040204020203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6600" dirty="0">
                  <a:solidFill>
                    <a:schemeClr val="bg1"/>
                  </a:solidFill>
                  <a:latin typeface="Bahnschrift Light Condensed" panose="020B0502040204020203" pitchFamily="34" charset="0"/>
                  <a:cs typeface="Times New Roman" panose="02020603050405020304" pitchFamily="18" charset="0"/>
                </a:rPr>
                <a:t>спортивным опытом между </a:t>
              </a:r>
              <a:endParaRPr lang="ru-RU" sz="6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 lang="ru-RU" sz="66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ru-RU" sz="6600" dirty="0" smtClean="0">
                  <a:solidFill>
                    <a:schemeClr val="bg1"/>
                  </a:solidFill>
                  <a:latin typeface="Bahnschrift Light Condensed" panose="020B0502040204020203" pitchFamily="34" charset="0"/>
                  <a:cs typeface="Times New Roman" panose="02020603050405020304" pitchFamily="18" charset="0"/>
                </a:rPr>
                <a:t>пользователями</a:t>
              </a:r>
              <a:r>
                <a:rPr lang="ru-RU" sz="6600" dirty="0">
                  <a:solidFill>
                    <a:schemeClr val="bg1"/>
                  </a:solidFill>
                  <a:latin typeface="Bahnschrift Light Condensed" panose="020B0502040204020203" pitchFamily="34" charset="0"/>
                  <a:cs typeface="Times New Roman" panose="02020603050405020304" pitchFamily="18" charset="0"/>
                </a:rPr>
                <a:t>.</a:t>
              </a:r>
              <a:endParaRPr lang="en-US" sz="6600" dirty="0">
                <a:solidFill>
                  <a:schemeClr val="bg1"/>
                </a:solidFill>
                <a:latin typeface="Bahnschrift Light Condensed" panose="020B0502040204020203" pitchFamily="34" charset="0"/>
              </a:endParaRP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 lang="en-US" sz="6600" dirty="0">
                <a:solidFill>
                  <a:schemeClr val="bg1"/>
                </a:solidFill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0033" y="296184"/>
            <a:ext cx="2007696" cy="205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  <a:spcBef>
                <a:spcPct val="0"/>
              </a:spcBef>
            </a:pPr>
            <a:r>
              <a:rPr lang="en-US" sz="12000" spc="-1380">
                <a:solidFill>
                  <a:srgbClr val="FFFFFF"/>
                </a:solidFill>
                <a:latin typeface="Clear Sans Regular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96296">
            <a:off x="-4076719" y="-2686299"/>
            <a:ext cx="8760196" cy="88505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0033" y="343809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952500"/>
            <a:ext cx="993639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ru-RU" sz="8800" dirty="0" smtClean="0">
                <a:solidFill>
                  <a:srgbClr val="FFFFFF"/>
                </a:solidFill>
                <a:latin typeface="Bahnschrift Light Condensed" panose="020B0502040204020203" pitchFamily="34" charset="0"/>
              </a:rPr>
              <a:t>Прототипы и аналоги</a:t>
            </a:r>
            <a:endParaRPr lang="en-US" sz="8800" dirty="0">
              <a:solidFill>
                <a:srgbClr val="FFFFFF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33107" y="5737676"/>
            <a:ext cx="2382470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4400" dirty="0" smtClean="0">
                <a:solidFill>
                  <a:srgbClr val="FFFFFF"/>
                </a:solidFill>
                <a:latin typeface="Clear Sans Thin Bold"/>
              </a:rPr>
              <a:t>Up4sport</a:t>
            </a:r>
            <a:endParaRPr lang="en-US" sz="4400" dirty="0">
              <a:solidFill>
                <a:srgbClr val="FFFFFF"/>
              </a:solidFill>
              <a:latin typeface="Clear Sans Thin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259841" y="7886700"/>
            <a:ext cx="283967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4400" dirty="0" smtClean="0">
                <a:solidFill>
                  <a:srgbClr val="FFFFFF"/>
                </a:solidFill>
                <a:latin typeface="Clear Sans Thin Bold"/>
              </a:rPr>
              <a:t>Instagram</a:t>
            </a:r>
            <a:endParaRPr lang="en-US" sz="4400" dirty="0">
              <a:solidFill>
                <a:srgbClr val="FFFFFF"/>
              </a:solidFill>
              <a:latin typeface="Clear Sans Thin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212546" y="5974728"/>
            <a:ext cx="238247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4400" dirty="0" smtClean="0">
                <a:solidFill>
                  <a:srgbClr val="FFFFFF"/>
                </a:solidFill>
                <a:latin typeface="Clear Sans Thin Bold"/>
              </a:rPr>
              <a:t>Fitior</a:t>
            </a:r>
            <a:endParaRPr lang="en-US" sz="4400" dirty="0">
              <a:solidFill>
                <a:srgbClr val="FFFFFF"/>
              </a:solidFill>
              <a:latin typeface="Clear Sans Thin Bold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173" y="4076700"/>
            <a:ext cx="3899968" cy="1363096"/>
          </a:xfrm>
          <a:prstGeom prst="rect">
            <a:avLst/>
          </a:prstGeom>
          <a:ln>
            <a:solidFill>
              <a:srgbClr val="9900FF"/>
            </a:solidFill>
          </a:ln>
        </p:spPr>
      </p:pic>
      <p:pic>
        <p:nvPicPr>
          <p:cNvPr id="20" name="Picture 2" descr="https://3.topkinofilm.net/templates/kinorezka-light/images/social/mini/instagra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5106329"/>
            <a:ext cx="2290553" cy="228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3600" y="4076700"/>
            <a:ext cx="3680362" cy="1363096"/>
          </a:xfrm>
          <a:prstGeom prst="rect">
            <a:avLst/>
          </a:prstGeom>
          <a:ln>
            <a:solidFill>
              <a:srgbClr val="9900FF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100000">
            <a:off x="13261798" y="5442006"/>
            <a:ext cx="8760196" cy="885050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100000">
            <a:off x="-3182974" y="-3370974"/>
            <a:ext cx="8760196" cy="88505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235519" y="-201150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 dirty="0">
                <a:solidFill>
                  <a:srgbClr val="FFFFFF"/>
                </a:solidFill>
                <a:latin typeface="Clear Sans Regular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8585" y="518380"/>
            <a:ext cx="11167675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ru-RU" sz="7200" b="1" dirty="0">
                <a:solidFill>
                  <a:schemeClr val="bg1"/>
                </a:solidFill>
                <a:latin typeface="Bahnschrift Light Condensed" panose="020B0502040204020203" pitchFamily="34" charset="0"/>
                <a:cs typeface="Arial" panose="020B0604020202020204" pitchFamily="34" charset="0"/>
              </a:rPr>
              <a:t>Цель дипломного проекта:</a:t>
            </a:r>
            <a:endParaRPr lang="en-US" sz="72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" name="Текст 4"/>
          <p:cNvSpPr txBox="1">
            <a:spLocks/>
          </p:cNvSpPr>
          <p:nvPr/>
        </p:nvSpPr>
        <p:spPr>
          <a:xfrm>
            <a:off x="1411298" y="1591655"/>
            <a:ext cx="15621000" cy="6408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Предоставить пользователям тематическую спортивную социальную сеть</a:t>
            </a: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	     	</a:t>
            </a:r>
            <a:b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endParaRPr lang="en-US" sz="4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0" name="Заголовок 3"/>
          <p:cNvSpPr txBox="1">
            <a:spLocks/>
          </p:cNvSpPr>
          <p:nvPr/>
        </p:nvSpPr>
        <p:spPr>
          <a:xfrm>
            <a:off x="770103" y="2597844"/>
            <a:ext cx="1219199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7200" b="1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Arial" panose="020B0604020202020204" pitchFamily="34" charset="0"/>
              </a:rPr>
              <a:t>Требования к  дипломному проекту:</a:t>
            </a:r>
            <a:endParaRPr lang="en-US" sz="72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1" name="Текст 4"/>
          <p:cNvSpPr txBox="1">
            <a:spLocks/>
          </p:cNvSpPr>
          <p:nvPr/>
        </p:nvSpPr>
        <p:spPr>
          <a:xfrm>
            <a:off x="801698" y="3935954"/>
            <a:ext cx="16840199" cy="6196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en-US" sz="4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реализовать возможность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авторизации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и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регистрации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в системе,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разделения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доступного функционала в соответствии с ролью пользователя;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en-US" sz="4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реализовать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возможность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редактирования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профиля пользователя;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en-US" sz="46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просмотр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и создание публикаций тренера в зависимости от роли;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en-US" sz="4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реализовать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возможность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создания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публикаций с изображениями и текстом;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en-US" sz="4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реализовать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возможность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поиска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и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подписки на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пользователей;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en-US" sz="4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реализовать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возможность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оценивания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публикаций пользователя лайком и комментарием, </a:t>
            </a:r>
            <a:r>
              <a:rPr lang="ru-RU" sz="46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сохранения </a:t>
            </a:r>
            <a:r>
              <a:rPr lang="ru-RU" sz="4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публикаций.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	     	</a:t>
            </a:r>
            <a:b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endParaRPr lang="en-US" sz="4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5931" flipH="1">
            <a:off x="-387499" y="-479505"/>
            <a:ext cx="18231092" cy="580769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35087" y="585446"/>
            <a:ext cx="9580842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40"/>
              </a:lnSpc>
            </a:pPr>
            <a:r>
              <a:rPr lang="ru-RU" sz="7200" dirty="0" smtClean="0">
                <a:solidFill>
                  <a:srgbClr val="FFFFFF"/>
                </a:solidFill>
                <a:latin typeface="Bahnschrift Light Condensed" panose="020B0502040204020203" pitchFamily="34" charset="0"/>
              </a:rPr>
              <a:t>Задачи дипломного проекта</a:t>
            </a:r>
            <a:endParaRPr lang="en-US" sz="7200" dirty="0">
              <a:solidFill>
                <a:srgbClr val="FFFFFF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10033" y="343809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05</a:t>
            </a:r>
          </a:p>
        </p:txBody>
      </p:sp>
      <p:sp>
        <p:nvSpPr>
          <p:cNvPr id="15" name="Текст 4"/>
          <p:cNvSpPr txBox="1">
            <a:spLocks/>
          </p:cNvSpPr>
          <p:nvPr/>
        </p:nvSpPr>
        <p:spPr>
          <a:xfrm>
            <a:off x="1406812" y="4109337"/>
            <a:ext cx="15328835" cy="6177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ü"/>
            </a:pP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 провести анализ </a:t>
            </a: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предметной области;</a:t>
            </a:r>
            <a:endParaRPr lang="en-US" sz="4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 осуществить проектирование </a:t>
            </a: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программного средства;</a:t>
            </a:r>
            <a:endParaRPr lang="en-US" sz="4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 осуществить разработку </a:t>
            </a: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программного средства;</a:t>
            </a:r>
            <a:endParaRPr lang="en-US" sz="4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 обеспечить информационную безопасность </a:t>
            </a: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программного средства;</a:t>
            </a:r>
            <a:endParaRPr lang="en-US" sz="4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 провести тестирование </a:t>
            </a: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программного средства;</a:t>
            </a:r>
            <a:endParaRPr lang="en-US" sz="4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 создать руководство пользователя.</a:t>
            </a:r>
            <a: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	     	</a:t>
            </a:r>
            <a:br>
              <a:rPr lang="ru-RU" sz="4800" dirty="0" smtClean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endParaRPr lang="en-US" sz="4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3295" y="-241802"/>
            <a:ext cx="19114591" cy="107706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2563043"/>
            <a:ext cx="17297399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  <a:spcBef>
                <a:spcPct val="0"/>
              </a:spcBef>
            </a:pP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При разработке были использованы такие технологии как: язык программирования </a:t>
            </a:r>
            <a:r>
              <a:rPr lang="en-US" sz="4800" b="1" u="sng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C#</a:t>
            </a: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, платформа </a:t>
            </a:r>
            <a:r>
              <a:rPr lang="en-US" sz="4800" b="1" u="sng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.NET Core</a:t>
            </a: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, технология доступа к базам данных </a:t>
            </a:r>
            <a:r>
              <a:rPr lang="en-US" sz="4800" b="1" u="sng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Entity Framework Core</a:t>
            </a:r>
            <a:r>
              <a:rPr lang="en-US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,</a:t>
            </a: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СУБД</a:t>
            </a:r>
            <a:r>
              <a:rPr lang="en-US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u="sng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MS SQL Server</a:t>
            </a:r>
            <a:r>
              <a:rPr lang="en-US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фреймворк </a:t>
            </a:r>
            <a:r>
              <a:rPr lang="en-US" sz="4800" b="1" u="sng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Flutter</a:t>
            </a:r>
            <a:r>
              <a:rPr lang="en-US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язык программирования </a:t>
            </a:r>
            <a:r>
              <a:rPr lang="en-US" sz="4800" b="1" u="sng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Dart</a:t>
            </a:r>
            <a:r>
              <a:rPr lang="en-US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ru-RU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облачный сервис </a:t>
            </a:r>
            <a:r>
              <a:rPr lang="en-US" sz="4800" b="1" u="sng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Azure</a:t>
            </a:r>
            <a:r>
              <a:rPr lang="en-US" sz="4800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.</a:t>
            </a:r>
            <a:endParaRPr lang="en-US" sz="4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00299" y="828457"/>
            <a:ext cx="155829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ru-RU" sz="7200" b="1" dirty="0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Используемые технологии и средства разработки </a:t>
            </a:r>
            <a:endParaRPr lang="en-US" sz="72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" name="Picture 2" descr="https://www.deniztemekoglu.com/img/logo/cshar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65" y="5682853"/>
            <a:ext cx="2087788" cy="20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t-clouds.ru/wp-content/uploads/2021/01/4e927fb64c1911eb579dfa163e4a01b1_e02c55b44c5011ebbd85fa163e4a01b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5" y="7927507"/>
            <a:ext cx="2474341" cy="16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www.bairesdev.com/wp-content/uploads/2019/11/net-asap-logo-3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281" y="5498290"/>
            <a:ext cx="2210927" cy="221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i.ytimg.com/vi/VFY0QTGXkAY/maxresdefaul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444" y="5848066"/>
            <a:ext cx="3110024" cy="17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s://i1.wp.com/tabcomplus.com/wp-content/uploads/2020/01/Azure.png?ssl=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224" y="7597454"/>
            <a:ext cx="3147776" cy="230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ww.simongilbert.net/content/images/2019/04/simon-gilbert-dev-cto-blog-orm-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125" y="7982842"/>
            <a:ext cx="2883879" cy="16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/>
          <p:cNvSpPr txBox="1"/>
          <p:nvPr/>
        </p:nvSpPr>
        <p:spPr>
          <a:xfrm>
            <a:off x="196723" y="-96169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 dirty="0" smtClean="0">
                <a:solidFill>
                  <a:srgbClr val="FFFFFF"/>
                </a:solidFill>
                <a:latin typeface="Clear Sans Regular Bold"/>
              </a:rPr>
              <a:t>0</a:t>
            </a:r>
            <a:r>
              <a:rPr lang="ru-RU" sz="11999" spc="-1379" dirty="0" smtClean="0">
                <a:solidFill>
                  <a:srgbClr val="FFFFFF"/>
                </a:solidFill>
                <a:latin typeface="Clear Sans Regular Bold"/>
              </a:rPr>
              <a:t>6</a:t>
            </a:r>
            <a:endParaRPr lang="en-US" sz="11999" spc="-1379" dirty="0">
              <a:solidFill>
                <a:srgbClr val="FFFFFF"/>
              </a:solidFill>
              <a:latin typeface="Clear Sans Regula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5590" flipH="1">
            <a:off x="-1034312" y="-1524966"/>
            <a:ext cx="19635939" cy="71316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" y="159432"/>
            <a:ext cx="12986872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  <a:spcBef>
                <a:spcPct val="0"/>
              </a:spcBef>
            </a:pPr>
            <a:r>
              <a:rPr lang="ru-RU" sz="7200" b="1" dirty="0">
                <a:solidFill>
                  <a:schemeClr val="bg1"/>
                </a:solidFill>
                <a:latin typeface="Bahnschrift Light Condensed" panose="020B0502040204020203" pitchFamily="34" charset="0"/>
                <a:cs typeface="Arial" panose="020B0604020202020204" pitchFamily="34" charset="0"/>
              </a:rPr>
              <a:t>Диаграмма вариантов использования</a:t>
            </a:r>
            <a:endParaRPr lang="en-US" sz="72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462520" y="-212252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 dirty="0">
                <a:solidFill>
                  <a:srgbClr val="FFFFFF"/>
                </a:solidFill>
                <a:latin typeface="Clear Sans Regular Bold"/>
              </a:rPr>
              <a:t>07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6" y="1714501"/>
            <a:ext cx="17967829" cy="8229600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 flipV="1">
            <a:off x="152399" y="-37259"/>
            <a:ext cx="18135599" cy="3327129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454688" y="-37259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 dirty="0">
                <a:solidFill>
                  <a:srgbClr val="FFFFFF"/>
                </a:solidFill>
                <a:latin typeface="Clear Sans Regular Bold"/>
              </a:rPr>
              <a:t>08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4025032" y="26537"/>
            <a:ext cx="1069876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Bahnschrift Light Condensed" panose="020B0502040204020203" pitchFamily="34" charset="0"/>
                <a:cs typeface="Arial" panose="020B0604020202020204" pitchFamily="34" charset="0"/>
              </a:rPr>
              <a:t>Архитектура программного средства</a:t>
            </a:r>
            <a:endParaRPr lang="en-US" sz="6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3" name="Рисунок 22"/>
          <p:cNvPicPr/>
          <p:nvPr/>
        </p:nvPicPr>
        <p:blipFill>
          <a:blip r:embed="rId7"/>
          <a:stretch>
            <a:fillRect/>
          </a:stretch>
        </p:blipFill>
        <p:spPr>
          <a:xfrm>
            <a:off x="3048000" y="1485900"/>
            <a:ext cx="12725400" cy="83058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 flipV="1">
            <a:off x="152399" y="-37259"/>
            <a:ext cx="18135599" cy="3327129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419354" y="-224120"/>
            <a:ext cx="1593559" cy="20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 dirty="0" smtClean="0">
                <a:solidFill>
                  <a:srgbClr val="FFFFFF"/>
                </a:solidFill>
                <a:latin typeface="Clear Sans Regular Bold"/>
              </a:rPr>
              <a:t>0</a:t>
            </a:r>
            <a:r>
              <a:rPr lang="ru-RU" sz="11999" spc="-1379" dirty="0" smtClean="0">
                <a:solidFill>
                  <a:srgbClr val="FFFFFF"/>
                </a:solidFill>
                <a:latin typeface="Clear Sans Regular Bold"/>
              </a:rPr>
              <a:t>9</a:t>
            </a:r>
            <a:endParaRPr lang="en-US" sz="11999" spc="-1379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725055" y="246522"/>
            <a:ext cx="71001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Bahnschrift Light Condensed" panose="020B0502040204020203" pitchFamily="34" charset="0"/>
                <a:cs typeface="Arial" panose="020B0604020202020204" pitchFamily="34" charset="0"/>
              </a:rPr>
              <a:t>Схема базы данных</a:t>
            </a:r>
            <a:endParaRPr lang="en-US" sz="6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8300"/>
            <a:ext cx="16687800" cy="83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2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289</Words>
  <Application>Microsoft Office PowerPoint</Application>
  <PresentationFormat>Произвольный</PresentationFormat>
  <Paragraphs>72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Clear Sans Regular</vt:lpstr>
      <vt:lpstr>Calibri</vt:lpstr>
      <vt:lpstr>Clear Sans Regular Bold</vt:lpstr>
      <vt:lpstr>Arial</vt:lpstr>
      <vt:lpstr>Wingdings</vt:lpstr>
      <vt:lpstr>Clear Sans Thin Bold</vt:lpstr>
      <vt:lpstr>Bahnschrift Light Condensed</vt:lpstr>
      <vt:lpstr>Times New Roman</vt:lpstr>
      <vt:lpstr>Michroma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Black and Blue Modern Technology Architecture Presentation</dc:title>
  <cp:lastModifiedBy>Yan Pershay</cp:lastModifiedBy>
  <cp:revision>9</cp:revision>
  <dcterms:created xsi:type="dcterms:W3CDTF">2006-08-16T00:00:00Z</dcterms:created>
  <dcterms:modified xsi:type="dcterms:W3CDTF">2021-06-14T21:10:54Z</dcterms:modified>
  <dc:identifier>DAEhY5PnLF4</dc:identifier>
</cp:coreProperties>
</file>